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6" r:id="rId2"/>
    <p:sldId id="257" r:id="rId3"/>
    <p:sldId id="262" r:id="rId4"/>
    <p:sldId id="263" r:id="rId5"/>
    <p:sldId id="297" r:id="rId6"/>
    <p:sldId id="264" r:id="rId7"/>
    <p:sldId id="295" r:id="rId8"/>
    <p:sldId id="265" r:id="rId9"/>
    <p:sldId id="266" r:id="rId10"/>
    <p:sldId id="258" r:id="rId11"/>
    <p:sldId id="267" r:id="rId12"/>
    <p:sldId id="268" r:id="rId13"/>
    <p:sldId id="269" r:id="rId14"/>
    <p:sldId id="270" r:id="rId15"/>
    <p:sldId id="272" r:id="rId16"/>
    <p:sldId id="296" r:id="rId17"/>
    <p:sldId id="273" r:id="rId18"/>
    <p:sldId id="274" r:id="rId19"/>
    <p:sldId id="259" r:id="rId20"/>
    <p:sldId id="275" r:id="rId21"/>
    <p:sldId id="276" r:id="rId22"/>
    <p:sldId id="289" r:id="rId23"/>
    <p:sldId id="277" r:id="rId24"/>
    <p:sldId id="278" r:id="rId25"/>
    <p:sldId id="284" r:id="rId26"/>
    <p:sldId id="294" r:id="rId27"/>
    <p:sldId id="279" r:id="rId28"/>
    <p:sldId id="260" r:id="rId29"/>
    <p:sldId id="293" r:id="rId30"/>
    <p:sldId id="280" r:id="rId31"/>
    <p:sldId id="286" r:id="rId32"/>
    <p:sldId id="287" r:id="rId33"/>
    <p:sldId id="288" r:id="rId34"/>
    <p:sldId id="261" r:id="rId35"/>
    <p:sldId id="283" r:id="rId36"/>
    <p:sldId id="290" r:id="rId37"/>
    <p:sldId id="291" r:id="rId38"/>
    <p:sldId id="292" r:id="rId39"/>
    <p:sldId id="285" r:id="rId4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03" autoAdjust="0"/>
    <p:restoredTop sz="94660"/>
  </p:normalViewPr>
  <p:slideViewPr>
    <p:cSldViewPr snapToGrid="0">
      <p:cViewPr varScale="1">
        <p:scale>
          <a:sx n="90" d="100"/>
          <a:sy n="90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F98C69-2CE5-4D27-BB3C-125714B26D2B}" type="datetimeFigureOut">
              <a:rPr lang="pl-PL" smtClean="0"/>
              <a:t>10.12.2020</a:t>
            </a:fld>
            <a:endParaRPr lang="pl-PL" dirty="0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 dirty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 dirty="0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A73DF7-B888-41EC-AD02-3A4A3152DD34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329771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/>
              <a:t>REMONT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A73DF7-B888-41EC-AD02-3A4A3152DD34}" type="slidenum">
              <a:rPr lang="pl-PL" smtClean="0"/>
              <a:t>1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412453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43EE3-4E51-4F5F-9916-7E4C64DECD6C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9674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D4BE84-34C1-44A9-AE38-F3245AEE92A1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566711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D4A178-55FF-4744-B680-A2B749C2DD2E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87256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33071-D088-4BBC-B089-4F554F75302B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46708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282271-43B4-4D00-A730-AAB862007356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6650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5571A-B60A-4B85-8443-4AFB842BE3E3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79390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EB76F6-A8A6-4817-848A-5DB409E127AB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29167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B6B5B3-88C9-4644-9320-1E1AF1419032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993825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0A570-CC91-49D4-B9A8-7E491ED747E4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49669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3E7D-A593-4414-A999-C7F8235D6849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67085483"/>
      </p:ext>
    </p:extLst>
  </p:cSld>
  <p:clrMapOvr>
    <a:masterClrMapping/>
  </p:clrMapOvr>
  <p:hf sldNum="0"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3E7D-A593-4414-A999-C7F8235D6849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31712769"/>
      </p:ext>
    </p:extLst>
  </p:cSld>
  <p:clrMapOvr>
    <a:masterClrMapping/>
  </p:clrMapOvr>
  <p:hf sldNum="0"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3E7D-A593-4414-A999-C7F8235D6849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98727922"/>
      </p:ext>
    </p:extLst>
  </p:cSld>
  <p:clrMapOvr>
    <a:masterClrMapping/>
  </p:clrMapOvr>
  <p:hf sldNum="0"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3E7D-A593-4414-A999-C7F8235D6849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30824032"/>
      </p:ext>
    </p:extLst>
  </p:cSld>
  <p:clrMapOvr>
    <a:masterClrMapping/>
  </p:clrMapOvr>
  <p:hf sldNum="0"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3E7D-A593-4414-A999-C7F8235D6849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44370894"/>
      </p:ext>
    </p:extLst>
  </p:cSld>
  <p:clrMapOvr>
    <a:masterClrMapping/>
  </p:clrMapOvr>
  <p:hf sldNum="0"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C53E7D-A593-4414-A999-C7F8235D6849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890130971"/>
      </p:ext>
    </p:extLst>
  </p:cSld>
  <p:clrMapOvr>
    <a:masterClrMapping/>
  </p:clrMapOvr>
  <p:hf sldNum="0"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B8BC9-72E4-46D2-885F-DAE9D11201C9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698603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CB5E7B-A7D4-4B37-841F-5315E15C9370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19143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5C53E7D-A593-4414-A999-C7F8235D6849}" type="datetime1">
              <a:rPr lang="pl-PL" smtClean="0"/>
              <a:t>10.12.2020</a:t>
            </a:fld>
            <a:endParaRPr lang="pl-P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pl-P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BBDFA3E-0C4E-46EF-A816-2C1C488DCDD3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819986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sldNum="0" hd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jp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g"/><Relationship Id="rId4" Type="http://schemas.openxmlformats.org/officeDocument/2006/relationships/image" Target="../media/image4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5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5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62.jpeg"/><Relationship Id="rId4" Type="http://schemas.openxmlformats.org/officeDocument/2006/relationships/image" Target="../media/image61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g"/><Relationship Id="rId5" Type="http://schemas.openxmlformats.org/officeDocument/2006/relationships/image" Target="../media/image76.jpeg"/><Relationship Id="rId4" Type="http://schemas.openxmlformats.org/officeDocument/2006/relationships/image" Target="../media/image75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eg"/><Relationship Id="rId5" Type="http://schemas.openxmlformats.org/officeDocument/2006/relationships/image" Target="../media/image78.jpeg"/><Relationship Id="rId4" Type="http://schemas.openxmlformats.org/officeDocument/2006/relationships/image" Target="../media/image77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jpeg"/><Relationship Id="rId5" Type="http://schemas.openxmlformats.org/officeDocument/2006/relationships/image" Target="../media/image81.jpeg"/><Relationship Id="rId4" Type="http://schemas.openxmlformats.org/officeDocument/2006/relationships/image" Target="../media/image80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5.jpeg"/><Relationship Id="rId5" Type="http://schemas.openxmlformats.org/officeDocument/2006/relationships/image" Target="../media/image84.jpeg"/><Relationship Id="rId4" Type="http://schemas.openxmlformats.org/officeDocument/2006/relationships/image" Target="../media/image8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D0140F9-751B-413C-837E-88324E3EF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35900"/>
            <a:ext cx="8479364" cy="1078708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19672ED8-E170-4715-A06F-EFE85D90EB90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593850" y="1851819"/>
            <a:ext cx="9004300" cy="3154362"/>
          </a:xfrm>
        </p:spPr>
        <p:txBody>
          <a:bodyPr>
            <a:normAutofit fontScale="90000"/>
          </a:bodyPr>
          <a:lstStyle/>
          <a:p>
            <a:pPr algn="ctr"/>
            <a:r>
              <a:rPr lang="pl-PL" sz="4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Modernizacja i przebudowa Budynku oraz doposażenie Gminnego Ośrodka Kultury w Prostkach</a:t>
            </a:r>
            <a:br>
              <a:rPr lang="pl-PL" b="1" dirty="0"/>
            </a:br>
            <a:endParaRPr lang="pl-PL" b="1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FE5A21A-009F-4FE9-867C-CC20A0A6CF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98" y="5735900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975BB69-C502-4564-A996-E01BE24409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" y="113782"/>
            <a:ext cx="2025767" cy="1060261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20483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56BC156-7590-431E-8B38-FBE0BEFBB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0356" y="195615"/>
            <a:ext cx="7224888" cy="987779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WEJŚCIE DO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1069296-270F-450B-A614-6E1B96E70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2257" y="1969683"/>
            <a:ext cx="9961210" cy="2602317"/>
          </a:xfrm>
        </p:spPr>
        <p:txBody>
          <a:bodyPr>
            <a:norm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Przebudowa schodów wejściowych zewnętrznych</a:t>
            </a:r>
          </a:p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i renowacja stolarki drzwiowej</a:t>
            </a:r>
          </a:p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Zamontowanie zestawu do automatycznego otwierania i zamykania drzwi zewnętrznych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1192B87-6CE9-47D8-946D-C75036B2A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49096"/>
            <a:ext cx="8415866" cy="839964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2E4E33B9-91BB-49AA-9E15-7F564D048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0" y="5749096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90C923E-603E-4BA2-9575-8D8988AF63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612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611215FE-224F-4994-9B8E-5E4AFFD2ECAB}"/>
              </a:ext>
            </a:extLst>
          </p:cNvPr>
          <p:cNvSpPr txBox="1"/>
          <p:nvPr/>
        </p:nvSpPr>
        <p:spPr>
          <a:xfrm>
            <a:off x="2895601" y="399697"/>
            <a:ext cx="6191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WEJŚCIE DO BUDYNKU</a:t>
            </a:r>
            <a:endParaRPr lang="pl-PL" sz="3600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4CCB7EBF-ECFD-40F6-A101-901ECE039840}"/>
              </a:ext>
            </a:extLst>
          </p:cNvPr>
          <p:cNvSpPr txBox="1"/>
          <p:nvPr/>
        </p:nvSpPr>
        <p:spPr>
          <a:xfrm>
            <a:off x="1708678" y="1366315"/>
            <a:ext cx="9211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Przebudowa schodów wejściowych zewnętrznych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9447EE83-373C-4294-8014-74CAE2C0DB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925" y="2156650"/>
            <a:ext cx="4442177" cy="3331634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B542B23D-3134-4783-998D-A5CCFDAB55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E8CCA26-C8F0-4527-A6A6-7501293E869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747" y="2156650"/>
            <a:ext cx="5041363" cy="3331634"/>
          </a:xfrm>
          <a:prstGeom prst="rect">
            <a:avLst/>
          </a:prstGeom>
        </p:spPr>
      </p:pic>
      <p:sp>
        <p:nvSpPr>
          <p:cNvPr id="9" name="Symbol zastępczy stopki 3">
            <a:extLst>
              <a:ext uri="{FF2B5EF4-FFF2-40B4-BE49-F238E27FC236}">
                <a16:creationId xmlns:a16="http://schemas.microsoft.com/office/drawing/2014/main" id="{AC1B5C7C-4823-47C6-9F33-FD40BA259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55399"/>
            <a:ext cx="8404225" cy="838200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7A80DC8-89C0-43CE-B307-7B079183CE7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606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7BFC1AA0-82C6-4472-800D-FCB4B19E9B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665" y="1930771"/>
            <a:ext cx="4991002" cy="374325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D4F903A7-F15E-44F4-9E95-9FF8B7439ECF}"/>
              </a:ext>
            </a:extLst>
          </p:cNvPr>
          <p:cNvSpPr txBox="1"/>
          <p:nvPr/>
        </p:nvSpPr>
        <p:spPr>
          <a:xfrm>
            <a:off x="2895601" y="399697"/>
            <a:ext cx="6191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WEJŚCIE DO BUDYNKU</a:t>
            </a:r>
            <a:endParaRPr lang="pl-PL" sz="3600" dirty="0"/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B13171AA-8400-44F8-9403-D36B6EE5A2F2}"/>
              </a:ext>
            </a:extLst>
          </p:cNvPr>
          <p:cNvSpPr txBox="1"/>
          <p:nvPr/>
        </p:nvSpPr>
        <p:spPr>
          <a:xfrm>
            <a:off x="1706315" y="1366863"/>
            <a:ext cx="9211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Przebudowa schodów wejściowych zewnętrznych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656EA420-598F-45A8-96B9-48A6943F7D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Symbol zastępczy stopki 3">
            <a:extLst>
              <a:ext uri="{FF2B5EF4-FFF2-40B4-BE49-F238E27FC236}">
                <a16:creationId xmlns:a16="http://schemas.microsoft.com/office/drawing/2014/main" id="{4EDE6055-D3EB-4E8D-81EB-F53A47A0C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55399"/>
            <a:ext cx="8448675" cy="752475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03ED834E-6F84-4875-8E09-9BD7B09CE1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008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75D81FD-4BC0-4231-8B0E-78347DF194E7}"/>
              </a:ext>
            </a:extLst>
          </p:cNvPr>
          <p:cNvSpPr txBox="1"/>
          <p:nvPr/>
        </p:nvSpPr>
        <p:spPr>
          <a:xfrm>
            <a:off x="2895601" y="399697"/>
            <a:ext cx="6191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WEJŚCIE DO BUDYNKU</a:t>
            </a:r>
            <a:endParaRPr lang="pl-PL" sz="36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514D8F9-8AFC-4A53-AF4D-C5A94A16D7C1}"/>
              </a:ext>
            </a:extLst>
          </p:cNvPr>
          <p:cNvSpPr txBox="1"/>
          <p:nvPr/>
        </p:nvSpPr>
        <p:spPr>
          <a:xfrm>
            <a:off x="1490133" y="1287123"/>
            <a:ext cx="9211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i renowacja stolarki drzwiowej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7206FDA-5A83-4165-98DB-422942B06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2" name="Symbol zastępczy stopki 3">
            <a:extLst>
              <a:ext uri="{FF2B5EF4-FFF2-40B4-BE49-F238E27FC236}">
                <a16:creationId xmlns:a16="http://schemas.microsoft.com/office/drawing/2014/main" id="{47F4E40E-860B-4C25-8A61-45C66DE9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63150"/>
            <a:ext cx="8389938" cy="94526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EFB33D2-FE78-4A57-A4AA-2FBCEA85FA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6FC328A-2DDC-40EB-A384-5DD8A0EAE4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82252" y="2547925"/>
            <a:ext cx="3205630" cy="2407015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CD88C123-7719-4B68-9677-D9FC505BB3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495" y="2148617"/>
            <a:ext cx="4219366" cy="3168200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7720C59A-838C-41EA-92A9-883E33B1FA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275" y="2129902"/>
            <a:ext cx="4459067" cy="317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5953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75D81FD-4BC0-4231-8B0E-78347DF194E7}"/>
              </a:ext>
            </a:extLst>
          </p:cNvPr>
          <p:cNvSpPr txBox="1"/>
          <p:nvPr/>
        </p:nvSpPr>
        <p:spPr>
          <a:xfrm>
            <a:off x="2895601" y="399697"/>
            <a:ext cx="6191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WEJŚCIE DO BUDYNKU</a:t>
            </a:r>
            <a:endParaRPr lang="pl-PL" sz="36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514D8F9-8AFC-4A53-AF4D-C5A94A16D7C1}"/>
              </a:ext>
            </a:extLst>
          </p:cNvPr>
          <p:cNvSpPr txBox="1"/>
          <p:nvPr/>
        </p:nvSpPr>
        <p:spPr>
          <a:xfrm>
            <a:off x="1490133" y="1287123"/>
            <a:ext cx="9211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i renowacja stolarki drzwiowej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7206FDA-5A83-4165-98DB-422942B06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0FCD603-E1BD-4BBB-88E7-8E83D0AACE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744506" y="2518939"/>
            <a:ext cx="3632717" cy="2415371"/>
          </a:xfrm>
          <a:prstGeom prst="rect">
            <a:avLst/>
          </a:prstGeom>
        </p:spPr>
      </p:pic>
      <p:sp>
        <p:nvSpPr>
          <p:cNvPr id="12" name="Symbol zastępczy stopki 3">
            <a:extLst>
              <a:ext uri="{FF2B5EF4-FFF2-40B4-BE49-F238E27FC236}">
                <a16:creationId xmlns:a16="http://schemas.microsoft.com/office/drawing/2014/main" id="{47F4E40E-860B-4C25-8A61-45C66DE9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63150"/>
            <a:ext cx="8389938" cy="94526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EFB33D2-FE78-4A57-A4AA-2FBCEA85FA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52C58197-8F5E-4E34-8B7D-128962CC9D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2116" y="1905602"/>
            <a:ext cx="2408685" cy="3657754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8C19C196-0DF6-4C32-B4E7-117178C494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85" y="1910267"/>
            <a:ext cx="2995353" cy="366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8123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675D81FD-4BC0-4231-8B0E-78347DF194E7}"/>
              </a:ext>
            </a:extLst>
          </p:cNvPr>
          <p:cNvSpPr txBox="1"/>
          <p:nvPr/>
        </p:nvSpPr>
        <p:spPr>
          <a:xfrm>
            <a:off x="2895601" y="399697"/>
            <a:ext cx="6191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WEJŚCIE DO BUDYNKU</a:t>
            </a:r>
            <a:endParaRPr lang="pl-PL" sz="36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C514D8F9-8AFC-4A53-AF4D-C5A94A16D7C1}"/>
              </a:ext>
            </a:extLst>
          </p:cNvPr>
          <p:cNvSpPr txBox="1"/>
          <p:nvPr/>
        </p:nvSpPr>
        <p:spPr>
          <a:xfrm>
            <a:off x="1490133" y="1287123"/>
            <a:ext cx="9211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i renowacja stolarki drzwiowej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E7206FDA-5A83-4165-98DB-422942B063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3558B9B-D293-4C70-ACA6-72532B2ECF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194" y="2051436"/>
            <a:ext cx="4832385" cy="321302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9BD9FB6E-6BFF-4ED3-BD63-9A6FEA565F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697" y="2051436"/>
            <a:ext cx="3692366" cy="3213021"/>
          </a:xfrm>
          <a:prstGeom prst="rect">
            <a:avLst/>
          </a:prstGeom>
        </p:spPr>
      </p:pic>
      <p:sp>
        <p:nvSpPr>
          <p:cNvPr id="12" name="Symbol zastępczy stopki 3">
            <a:extLst>
              <a:ext uri="{FF2B5EF4-FFF2-40B4-BE49-F238E27FC236}">
                <a16:creationId xmlns:a16="http://schemas.microsoft.com/office/drawing/2014/main" id="{47F4E40E-860B-4C25-8A61-45C66DE98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63150"/>
            <a:ext cx="8389938" cy="94526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2EFB33D2-FE78-4A57-A4AA-2FBCEA85FA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386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71C7047A-E5C3-4244-AACB-D2FA84BB4B3D}"/>
              </a:ext>
            </a:extLst>
          </p:cNvPr>
          <p:cNvSpPr txBox="1"/>
          <p:nvPr/>
        </p:nvSpPr>
        <p:spPr>
          <a:xfrm>
            <a:off x="2895601" y="399697"/>
            <a:ext cx="6191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WEJŚCIE DO BUDYNKU</a:t>
            </a:r>
            <a:endParaRPr lang="pl-PL" sz="36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59940B6-2FD0-4288-9CCD-904F5270D4AF}"/>
              </a:ext>
            </a:extLst>
          </p:cNvPr>
          <p:cNvSpPr txBox="1"/>
          <p:nvPr/>
        </p:nvSpPr>
        <p:spPr>
          <a:xfrm>
            <a:off x="1385712" y="1355193"/>
            <a:ext cx="9211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i renowacja stolarki drzwiowej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1CB0FC3-0A06-4122-8A49-D7CA0F3B86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8342BA3A-F131-4233-A0E4-252589869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03" y="2164213"/>
            <a:ext cx="4238901" cy="317917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F44297DC-78DD-444E-8F44-ED5AC9B8B0A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808" y="2164212"/>
            <a:ext cx="4238901" cy="3172065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ECB2BA9C-3176-4F76-A594-44A757F0F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214" y="2164212"/>
            <a:ext cx="2384383" cy="3172066"/>
          </a:xfrm>
          <a:prstGeom prst="rect">
            <a:avLst/>
          </a:prstGeom>
        </p:spPr>
      </p:pic>
      <p:sp>
        <p:nvSpPr>
          <p:cNvPr id="10" name="Symbol zastępczy stopki 3">
            <a:extLst>
              <a:ext uri="{FF2B5EF4-FFF2-40B4-BE49-F238E27FC236}">
                <a16:creationId xmlns:a16="http://schemas.microsoft.com/office/drawing/2014/main" id="{74D2C64E-EF01-4DE7-A44F-B82C8F477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4997" y="5755823"/>
            <a:ext cx="8433289" cy="8778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85E43426-F869-4142-8B00-84F78D294A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e tekstowe 2">
            <a:extLst>
              <a:ext uri="{FF2B5EF4-FFF2-40B4-BE49-F238E27FC236}">
                <a16:creationId xmlns:a16="http://schemas.microsoft.com/office/drawing/2014/main" id="{4FC43742-9E5D-4DB5-80E9-D967B377DBB3}"/>
              </a:ext>
            </a:extLst>
          </p:cNvPr>
          <p:cNvSpPr txBox="1"/>
          <p:nvPr/>
        </p:nvSpPr>
        <p:spPr>
          <a:xfrm>
            <a:off x="2895601" y="399697"/>
            <a:ext cx="61919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3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WEJŚCIE DO BUDYNKU</a:t>
            </a:r>
            <a:endParaRPr lang="pl-PL" sz="36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DB0106B-5CF6-4B5F-B979-020B46821E59}"/>
              </a:ext>
            </a:extLst>
          </p:cNvPr>
          <p:cNvSpPr txBox="1"/>
          <p:nvPr/>
        </p:nvSpPr>
        <p:spPr>
          <a:xfrm>
            <a:off x="2119490" y="1174571"/>
            <a:ext cx="921173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Zamontowanie zestawu do automatycznego otwierania i zamykania drzwi zewnętrznych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1EA5C8D6-7591-49B5-AA43-C1BED3352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42BEFA12-929E-455D-BD87-2B4C372C89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4088" y="2376357"/>
            <a:ext cx="4431831" cy="3323873"/>
          </a:xfrm>
          <a:prstGeom prst="rect">
            <a:avLst/>
          </a:prstGeom>
        </p:spPr>
      </p:pic>
      <p:sp>
        <p:nvSpPr>
          <p:cNvPr id="8" name="Symbol zastępczy stopki 3">
            <a:extLst>
              <a:ext uri="{FF2B5EF4-FFF2-40B4-BE49-F238E27FC236}">
                <a16:creationId xmlns:a16="http://schemas.microsoft.com/office/drawing/2014/main" id="{CA46CCEA-F3F0-4F84-AE98-0DB31244DC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09134" y="5755399"/>
            <a:ext cx="8462963" cy="1060261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8CBE08D4-5C80-4628-979E-A1E4F86DC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321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144A3E7-BB7A-4D69-9FB5-D12552DC1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798" y="443088"/>
            <a:ext cx="8534400" cy="846667"/>
          </a:xfrm>
        </p:spPr>
        <p:txBody>
          <a:bodyPr>
            <a:noAutofit/>
          </a:bodyPr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A09410E-6EEF-4942-BEC8-7DD034AE0D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9368" y="2282296"/>
            <a:ext cx="10732530" cy="2619020"/>
          </a:xfrm>
        </p:spPr>
        <p:txBody>
          <a:bodyPr>
            <a:normAutofit fontScale="92500" lnSpcReduction="20000"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hydroizolacji ścian fundamentowych wokół budynku</a:t>
            </a:r>
          </a:p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2 studzienek podokiennych</a:t>
            </a:r>
          </a:p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opaski żwirowej i ułożenie nawierzchni z kostki brukowej wokół budynku</a:t>
            </a:r>
          </a:p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elewacji budynku</a:t>
            </a:r>
          </a:p>
          <a:p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4D28241-D334-45F9-9A37-510372149C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6112" y="5747102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DCBF796E-A182-4E45-B8F8-8DFEDD42E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47102"/>
            <a:ext cx="8438620" cy="96361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17ED4E1-1630-4943-A1EA-FDA53056EA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2384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7FFE1B4C-7F52-4259-BC92-9FC817143CB4}"/>
              </a:ext>
            </a:extLst>
          </p:cNvPr>
          <p:cNvSpPr txBox="1">
            <a:spLocks/>
          </p:cNvSpPr>
          <p:nvPr/>
        </p:nvSpPr>
        <p:spPr>
          <a:xfrm>
            <a:off x="2040465" y="104422"/>
            <a:ext cx="8534400" cy="8466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77843F14-9116-453D-A44B-BFBDCDA72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CD867642-D60D-4697-9219-C9CC2F1C1EBC}"/>
              </a:ext>
            </a:extLst>
          </p:cNvPr>
          <p:cNvSpPr txBox="1"/>
          <p:nvPr/>
        </p:nvSpPr>
        <p:spPr>
          <a:xfrm>
            <a:off x="3073893" y="1389904"/>
            <a:ext cx="661391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hydroizolacji ścian fundamentowych wokół budynku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D141EF84-D97B-42F4-9395-0304F9CA5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634" y="2485717"/>
            <a:ext cx="2288217" cy="3050956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D1BF44A4-4C3C-4DDC-ABD5-C6745CB6A1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558" y="2485717"/>
            <a:ext cx="2288217" cy="3050956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4904B41-181B-4CD0-8227-E9F78694AC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2959" y="3006270"/>
            <a:ext cx="2925301" cy="219397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10402247-E6B2-4DFB-A97A-F14AF19ADB6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6149" y="2998913"/>
            <a:ext cx="2935110" cy="2201333"/>
          </a:xfrm>
          <a:prstGeom prst="rect">
            <a:avLst/>
          </a:prstGeom>
        </p:spPr>
      </p:pic>
      <p:sp>
        <p:nvSpPr>
          <p:cNvPr id="12" name="Symbol zastępczy stopki 3">
            <a:extLst>
              <a:ext uri="{FF2B5EF4-FFF2-40B4-BE49-F238E27FC236}">
                <a16:creationId xmlns:a16="http://schemas.microsoft.com/office/drawing/2014/main" id="{492D3A4B-ABF2-4437-A013-E87C0640A0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1483" y="5789646"/>
            <a:ext cx="8377063" cy="878310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DBD8D6DB-2E18-48E2-8AD4-F778294FC66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10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21F246A4-FD96-4146-9F06-AD98DD74577B}"/>
              </a:ext>
            </a:extLst>
          </p:cNvPr>
          <p:cNvSpPr txBox="1">
            <a:spLocks/>
          </p:cNvSpPr>
          <p:nvPr/>
        </p:nvSpPr>
        <p:spPr>
          <a:xfrm>
            <a:off x="2040465" y="104422"/>
            <a:ext cx="8534400" cy="8466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F1177EAE-A35E-4CCD-9F62-F3B943A89469}"/>
              </a:ext>
            </a:extLst>
          </p:cNvPr>
          <p:cNvSpPr txBox="1"/>
          <p:nvPr/>
        </p:nvSpPr>
        <p:spPr>
          <a:xfrm>
            <a:off x="2567343" y="1456793"/>
            <a:ext cx="78485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2 studzienek podokiennych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2FF020E-B6CC-49E5-80CE-F4EBFF1D68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6EBC087C-E6C2-4B55-B432-7E736A7540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07314" y="2593869"/>
            <a:ext cx="3099325" cy="2324494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18082BF-5007-4FDD-B462-9F80A8D9114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719" y="2206452"/>
            <a:ext cx="4132433" cy="309932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A75DCA46-3B55-48CC-B489-AAA42F971B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409" y="2206453"/>
            <a:ext cx="4132433" cy="3099325"/>
          </a:xfrm>
          <a:prstGeom prst="rect">
            <a:avLst/>
          </a:prstGeom>
        </p:spPr>
      </p:pic>
      <p:sp>
        <p:nvSpPr>
          <p:cNvPr id="10" name="Symbol zastępczy stopki 3">
            <a:extLst>
              <a:ext uri="{FF2B5EF4-FFF2-40B4-BE49-F238E27FC236}">
                <a16:creationId xmlns:a16="http://schemas.microsoft.com/office/drawing/2014/main" id="{58AD5F77-DA73-4728-87B9-8BB9BAE9A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6083" y="5758122"/>
            <a:ext cx="8375648" cy="997755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07DCD30E-A223-49E4-96D2-38A751218C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231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368761E-5C49-434B-97AF-CF7C0D017D5D}"/>
              </a:ext>
            </a:extLst>
          </p:cNvPr>
          <p:cNvSpPr txBox="1">
            <a:spLocks/>
          </p:cNvSpPr>
          <p:nvPr/>
        </p:nvSpPr>
        <p:spPr>
          <a:xfrm>
            <a:off x="2040465" y="104422"/>
            <a:ext cx="8534400" cy="8466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025E973-E5FC-4AC5-8A9F-0B5E135C5AC3}"/>
              </a:ext>
            </a:extLst>
          </p:cNvPr>
          <p:cNvSpPr txBox="1"/>
          <p:nvPr/>
        </p:nvSpPr>
        <p:spPr>
          <a:xfrm>
            <a:off x="1968740" y="1456793"/>
            <a:ext cx="89402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opaski żwirowej i ułożenie nawierzchni z kostki brukowej wokół budynku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BA4B34B-5125-453B-85C6-5848E14D1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28FBE6FC-5052-4113-9027-37B9C999E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823" y="2550683"/>
            <a:ext cx="4086576" cy="306493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4BA58D3D-A2E4-4C6E-977E-D118702813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6313" y="2550682"/>
            <a:ext cx="4086576" cy="3064933"/>
          </a:xfrm>
          <a:prstGeom prst="rect">
            <a:avLst/>
          </a:prstGeom>
        </p:spPr>
      </p:pic>
      <p:sp>
        <p:nvSpPr>
          <p:cNvPr id="10" name="Symbol zastępczy stopki 3">
            <a:extLst>
              <a:ext uri="{FF2B5EF4-FFF2-40B4-BE49-F238E27FC236}">
                <a16:creationId xmlns:a16="http://schemas.microsoft.com/office/drawing/2014/main" id="{660E9081-5163-4C16-AB45-8911885D5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6083" y="5755397"/>
            <a:ext cx="8377063" cy="8778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76B531F-C5AA-4636-8FEE-D4FCA270ED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4885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368761E-5C49-434B-97AF-CF7C0D017D5D}"/>
              </a:ext>
            </a:extLst>
          </p:cNvPr>
          <p:cNvSpPr txBox="1">
            <a:spLocks/>
          </p:cNvSpPr>
          <p:nvPr/>
        </p:nvSpPr>
        <p:spPr>
          <a:xfrm>
            <a:off x="2040465" y="104422"/>
            <a:ext cx="8534400" cy="8466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025E973-E5FC-4AC5-8A9F-0B5E135C5AC3}"/>
              </a:ext>
            </a:extLst>
          </p:cNvPr>
          <p:cNvSpPr txBox="1"/>
          <p:nvPr/>
        </p:nvSpPr>
        <p:spPr>
          <a:xfrm>
            <a:off x="1968740" y="1456793"/>
            <a:ext cx="88445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opaski żwirowej i ułożenie nawierzchni z kostki brukowej wokół budynku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BA4B34B-5125-453B-85C6-5848E14D1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CA7F56D7-A5D1-4357-A340-36729D4CA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33" y="2916605"/>
            <a:ext cx="2664775" cy="1998582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87BC141-5B67-4ED8-B354-F1E8C4C997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2816" y="2916605"/>
            <a:ext cx="2664776" cy="1998582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720ABE97-DA3C-4755-A425-C19A8D4171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479" y="2916604"/>
            <a:ext cx="2664775" cy="1998582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EE5CC328-B77E-4A61-AEF8-22D5F5C837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0142" y="2916604"/>
            <a:ext cx="2643114" cy="1982336"/>
          </a:xfrm>
          <a:prstGeom prst="rect">
            <a:avLst/>
          </a:prstGeom>
        </p:spPr>
      </p:pic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973F3718-78AD-4F5B-A2F1-BBE32AD1E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6083" y="5749826"/>
            <a:ext cx="8377063" cy="98266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656E8880-6A2A-4473-94D7-E371886ABC1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99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368761E-5C49-434B-97AF-CF7C0D017D5D}"/>
              </a:ext>
            </a:extLst>
          </p:cNvPr>
          <p:cNvSpPr txBox="1">
            <a:spLocks/>
          </p:cNvSpPr>
          <p:nvPr/>
        </p:nvSpPr>
        <p:spPr>
          <a:xfrm>
            <a:off x="2040465" y="104422"/>
            <a:ext cx="8534400" cy="8466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025E973-E5FC-4AC5-8A9F-0B5E135C5AC3}"/>
              </a:ext>
            </a:extLst>
          </p:cNvPr>
          <p:cNvSpPr txBox="1"/>
          <p:nvPr/>
        </p:nvSpPr>
        <p:spPr>
          <a:xfrm>
            <a:off x="2817629" y="1478058"/>
            <a:ext cx="6570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elewacji budynku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BA4B34B-5125-453B-85C6-5848E14D1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Symbol zastępczy stopki 3">
            <a:extLst>
              <a:ext uri="{FF2B5EF4-FFF2-40B4-BE49-F238E27FC236}">
                <a16:creationId xmlns:a16="http://schemas.microsoft.com/office/drawing/2014/main" id="{E5DFE6ED-79D5-44FF-AAD8-40AA53E76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6083" y="5732298"/>
            <a:ext cx="8377063" cy="1102601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5AC891B-F82B-485B-A865-A8E30A5D31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21308383-3B58-47FC-B56C-AB4D487A394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1640" y="2001278"/>
            <a:ext cx="5148719" cy="3423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9896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368761E-5C49-434B-97AF-CF7C0D017D5D}"/>
              </a:ext>
            </a:extLst>
          </p:cNvPr>
          <p:cNvSpPr txBox="1">
            <a:spLocks/>
          </p:cNvSpPr>
          <p:nvPr/>
        </p:nvSpPr>
        <p:spPr>
          <a:xfrm>
            <a:off x="2040465" y="104422"/>
            <a:ext cx="8534400" cy="8466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025E973-E5FC-4AC5-8A9F-0B5E135C5AC3}"/>
              </a:ext>
            </a:extLst>
          </p:cNvPr>
          <p:cNvSpPr txBox="1"/>
          <p:nvPr/>
        </p:nvSpPr>
        <p:spPr>
          <a:xfrm>
            <a:off x="2817629" y="1478058"/>
            <a:ext cx="65709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elewacji budynku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BA4B34B-5125-453B-85C6-5848E14D1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724E9F1-20AC-42D7-9FEA-35DA89F4F1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70" y="2169041"/>
            <a:ext cx="2344479" cy="312597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B90DEF9-42EE-4567-810A-B46194004B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810" y="2169041"/>
            <a:ext cx="4167963" cy="3125972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F5BDC701-DF7A-44DF-AEE7-E266F6A40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934" y="2169041"/>
            <a:ext cx="4167962" cy="3125972"/>
          </a:xfrm>
          <a:prstGeom prst="rect">
            <a:avLst/>
          </a:prstGeom>
        </p:spPr>
      </p:pic>
      <p:sp>
        <p:nvSpPr>
          <p:cNvPr id="10" name="Symbol zastępczy stopki 3">
            <a:extLst>
              <a:ext uri="{FF2B5EF4-FFF2-40B4-BE49-F238E27FC236}">
                <a16:creationId xmlns:a16="http://schemas.microsoft.com/office/drawing/2014/main" id="{E5DFE6ED-79D5-44FF-AAD8-40AA53E767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6083" y="5732298"/>
            <a:ext cx="8377063" cy="1102601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5AC891B-F82B-485B-A865-A8E30A5D31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13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368761E-5C49-434B-97AF-CF7C0D017D5D}"/>
              </a:ext>
            </a:extLst>
          </p:cNvPr>
          <p:cNvSpPr txBox="1">
            <a:spLocks/>
          </p:cNvSpPr>
          <p:nvPr/>
        </p:nvSpPr>
        <p:spPr>
          <a:xfrm>
            <a:off x="2040465" y="104422"/>
            <a:ext cx="8534400" cy="8466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025E973-E5FC-4AC5-8A9F-0B5E135C5AC3}"/>
              </a:ext>
            </a:extLst>
          </p:cNvPr>
          <p:cNvSpPr txBox="1"/>
          <p:nvPr/>
        </p:nvSpPr>
        <p:spPr>
          <a:xfrm>
            <a:off x="2860158" y="1478058"/>
            <a:ext cx="65283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elewacji budynku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BA4B34B-5125-453B-85C6-5848E14D1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A4AD6AAF-63DB-483E-BDFA-2A7ADF2389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15" y="2166250"/>
            <a:ext cx="4522381" cy="339178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99125D56-FDC3-43EA-ACCA-5427E53D8A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682" y="2170995"/>
            <a:ext cx="2545648" cy="3394197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9612BE13-BA24-4849-BEAC-A46FE4A2A5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2474" y="2170995"/>
            <a:ext cx="2545649" cy="3394197"/>
          </a:xfrm>
          <a:prstGeom prst="rect">
            <a:avLst/>
          </a:prstGeom>
        </p:spPr>
      </p:pic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888F3EA8-0149-4C27-80C5-8FB6D12CF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6083" y="5734909"/>
            <a:ext cx="8377063" cy="98266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45DFC4C9-920F-44C6-9A74-E071CC0EE1D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085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1">
            <a:extLst>
              <a:ext uri="{FF2B5EF4-FFF2-40B4-BE49-F238E27FC236}">
                <a16:creationId xmlns:a16="http://schemas.microsoft.com/office/drawing/2014/main" id="{3368761E-5C49-434B-97AF-CF7C0D017D5D}"/>
              </a:ext>
            </a:extLst>
          </p:cNvPr>
          <p:cNvSpPr txBox="1">
            <a:spLocks/>
          </p:cNvSpPr>
          <p:nvPr/>
        </p:nvSpPr>
        <p:spPr>
          <a:xfrm>
            <a:off x="2040465" y="104422"/>
            <a:ext cx="8534400" cy="846667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ELEWACJA I PLAC WOKÓŁ BUDYNKU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3025E973-E5FC-4AC5-8A9F-0B5E135C5AC3}"/>
              </a:ext>
            </a:extLst>
          </p:cNvPr>
          <p:cNvSpPr txBox="1"/>
          <p:nvPr/>
        </p:nvSpPr>
        <p:spPr>
          <a:xfrm>
            <a:off x="2998381" y="1478058"/>
            <a:ext cx="619878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Wykonanie elewacji budynku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5BA4B34B-5125-453B-85C6-5848E14D10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809" y="5755399"/>
            <a:ext cx="1456266" cy="878311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8D1EADBB-FF02-4EF1-B34B-F5E2094A68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083" y="2238393"/>
            <a:ext cx="4533012" cy="3399759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CF02EB96-BF67-49FA-B3D3-B68D114711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816" y="2238393"/>
            <a:ext cx="2549819" cy="3399759"/>
          </a:xfrm>
          <a:prstGeom prst="rect">
            <a:avLst/>
          </a:prstGeom>
        </p:spPr>
      </p:pic>
      <p:sp>
        <p:nvSpPr>
          <p:cNvPr id="9" name="Symbol zastępczy stopki 3">
            <a:extLst>
              <a:ext uri="{FF2B5EF4-FFF2-40B4-BE49-F238E27FC236}">
                <a16:creationId xmlns:a16="http://schemas.microsoft.com/office/drawing/2014/main" id="{AF69B58D-5BEA-45D4-8EDE-2478CAEB1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6518" y="5755399"/>
            <a:ext cx="8377063" cy="98266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775A4E40-D263-48FB-9FCA-54AE90676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211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Ocieplenie poddasza</a:t>
            </a:r>
          </a:p>
          <a:p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stolarki okiennej</a:t>
            </a:r>
          </a:p>
          <a:p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instalacji elektrycznej na poddaszu i montaż tablicy rozdzielczej</a:t>
            </a:r>
          </a:p>
          <a:p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Naprawa tynków klatki schodowej w budynku</a:t>
            </a:r>
          </a:p>
          <a:p>
            <a:r>
              <a:rPr lang="pl-PL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Zakup i montaż platformy dla niepełnosprawnych</a:t>
            </a: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67383307-8ADD-4BFF-9358-1FE745EFD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56628"/>
            <a:ext cx="8394260" cy="1110544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6D02192-8B49-42A7-A3D0-FCDFD442AC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222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3921123" y="1150424"/>
            <a:ext cx="40248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Ocieplenie poddasza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5F6561A-3CD8-4759-AB40-C11415BB47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46" y="2424224"/>
            <a:ext cx="3680177" cy="2760132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90989BF9-4FE7-4115-8663-250C030B80B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394" y="2424224"/>
            <a:ext cx="3680176" cy="2760132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845B5763-C3B2-43B3-9762-6DE58BFA31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7841" y="2424224"/>
            <a:ext cx="3680175" cy="2760131"/>
          </a:xfrm>
          <a:prstGeom prst="rect">
            <a:avLst/>
          </a:prstGeom>
        </p:spPr>
      </p:pic>
      <p:sp>
        <p:nvSpPr>
          <p:cNvPr id="12" name="Symbol zastępczy stopki 3">
            <a:extLst>
              <a:ext uri="{FF2B5EF4-FFF2-40B4-BE49-F238E27FC236}">
                <a16:creationId xmlns:a16="http://schemas.microsoft.com/office/drawing/2014/main" id="{1CE2CC94-D8B6-4BD4-8369-7301EB901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85556"/>
            <a:ext cx="8403118" cy="1072444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33842881-E08A-4A18-AC13-8D6A04D73A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3766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3311474" y="1213826"/>
            <a:ext cx="5244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stolarki okiennej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5D0A0AF7-E94F-4E16-844A-7EE16DED9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8064" y="2314573"/>
            <a:ext cx="3675872" cy="2756904"/>
          </a:xfrm>
          <a:prstGeom prst="rect">
            <a:avLst/>
          </a:prstGeom>
        </p:spPr>
      </p:pic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0BA0A547-8D34-46C4-9367-CF092EDD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77390"/>
            <a:ext cx="8383765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DAC397B-9006-4D4F-A80F-37D762E601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20FAA24-ADD2-40C9-B1BB-7CBB45CCD4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98" y="2314574"/>
            <a:ext cx="3675872" cy="2756903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78BA7149-A920-48F9-B03D-63D26B81638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4031" y="2314573"/>
            <a:ext cx="3675872" cy="2756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1292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3311474" y="1076262"/>
            <a:ext cx="52441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stolarki okiennej</a:t>
            </a:r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73600A6-EA37-44EC-AFDA-A60FA83699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137" y="2014369"/>
            <a:ext cx="4635726" cy="3476794"/>
          </a:xfrm>
          <a:prstGeom prst="rect">
            <a:avLst/>
          </a:prstGeom>
        </p:spPr>
      </p:pic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0BA0A547-8D34-46C4-9367-CF092EDDF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77390"/>
            <a:ext cx="8383765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CDAC397B-9006-4D4F-A80F-37D762E601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9A93217-B054-4738-B3AC-80E5E5C09B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15" y="2003739"/>
            <a:ext cx="2605415" cy="3473886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BEF2E98A-4C63-4E2E-A4FF-F00FF77EAB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244" y="2014369"/>
            <a:ext cx="2607596" cy="347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927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663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2700092" y="986713"/>
            <a:ext cx="782556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Wymiana instalacji elektrycznej na poddaszu i montaż tablicy rozdzielczej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409819D5-C920-45B0-9AA9-E3D4021CE6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923" y="2280164"/>
            <a:ext cx="4274981" cy="3206236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2DF6AA32-A3F6-4DDE-947F-1527DEF719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721" y="2280164"/>
            <a:ext cx="2404677" cy="3206236"/>
          </a:xfrm>
          <a:prstGeom prst="rect">
            <a:avLst/>
          </a:prstGeom>
        </p:spPr>
      </p:pic>
      <p:sp>
        <p:nvSpPr>
          <p:cNvPr id="10" name="Symbol zastępczy stopki 3">
            <a:extLst>
              <a:ext uri="{FF2B5EF4-FFF2-40B4-BE49-F238E27FC236}">
                <a16:creationId xmlns:a16="http://schemas.microsoft.com/office/drawing/2014/main" id="{13161679-6DF3-4ACA-9474-3156F11A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79030"/>
            <a:ext cx="8415337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C1A6E084-9C8D-4529-A8BE-99F081AC04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59766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1864538" y="1395055"/>
            <a:ext cx="8708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Naprawa tynków klatki schodowej w budynku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7AFBF8D8-DA34-481F-8A27-098313287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152" y="2086954"/>
            <a:ext cx="5063833" cy="3366910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BD91D0CC-7F81-4757-BF2A-BE78BF0366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3891" y="2092664"/>
            <a:ext cx="4481598" cy="3361199"/>
          </a:xfrm>
          <a:prstGeom prst="rect">
            <a:avLst/>
          </a:prstGeom>
        </p:spPr>
      </p:pic>
      <p:sp>
        <p:nvSpPr>
          <p:cNvPr id="10" name="Symbol zastępczy stopki 3">
            <a:extLst>
              <a:ext uri="{FF2B5EF4-FFF2-40B4-BE49-F238E27FC236}">
                <a16:creationId xmlns:a16="http://schemas.microsoft.com/office/drawing/2014/main" id="{4561CE30-D63C-4832-9ABA-5E77B74D7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79030"/>
            <a:ext cx="8383765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52DC946-6672-43DB-9A5A-8EE9BE5AA1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456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1847372" y="1387803"/>
            <a:ext cx="8708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Naprawa tynków klatki schodowej w budynku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CE8F7EB2-040C-4707-8B10-DDF3F61FA3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962" y="2049638"/>
            <a:ext cx="4715931" cy="3536949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B6DB7B02-C675-400E-A8F7-C34D3BBDF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701" y="2049638"/>
            <a:ext cx="4715931" cy="3536950"/>
          </a:xfrm>
          <a:prstGeom prst="rect">
            <a:avLst/>
          </a:prstGeom>
        </p:spPr>
      </p:pic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A36937B4-8559-4E1F-B7C6-126BA57AF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5334" y="5779030"/>
            <a:ext cx="8366772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A7F686F4-BD14-49A6-AAB3-0997F70752A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0212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1864538" y="1395055"/>
            <a:ext cx="87080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Naprawa tynków klatki schodowej w budynku</a:t>
            </a:r>
          </a:p>
        </p:txBody>
      </p:sp>
      <p:sp>
        <p:nvSpPr>
          <p:cNvPr id="10" name="Symbol zastępczy stopki 3">
            <a:extLst>
              <a:ext uri="{FF2B5EF4-FFF2-40B4-BE49-F238E27FC236}">
                <a16:creationId xmlns:a16="http://schemas.microsoft.com/office/drawing/2014/main" id="{4561CE30-D63C-4832-9ABA-5E77B74D7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79030"/>
            <a:ext cx="8383765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752DC946-6672-43DB-9A5A-8EE9BE5AA1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736A2561-368C-44FD-A16F-2C7F739ECD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4461" y="2042984"/>
            <a:ext cx="4846404" cy="3634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2217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WNĘTRZE BUDYNKU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1369395" y="1473566"/>
            <a:ext cx="945320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Zakup i montaż platformy dla niepełnosprawnych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4260E7C-DD01-4CC0-8BB6-170F29DF9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5764" y="2400010"/>
            <a:ext cx="3362325" cy="2521744"/>
          </a:xfrm>
          <a:prstGeom prst="rect">
            <a:avLst/>
          </a:prstGeom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E70B2CA6-A91A-4D75-9930-772619E4B6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59" y="2400011"/>
            <a:ext cx="3792703" cy="2521744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73BEFA9-2D69-4C07-A8EA-0D4763B117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611" y="2400010"/>
            <a:ext cx="3792704" cy="2521745"/>
          </a:xfrm>
          <a:prstGeom prst="rect">
            <a:avLst/>
          </a:prstGeom>
        </p:spPr>
      </p:pic>
      <p:sp>
        <p:nvSpPr>
          <p:cNvPr id="12" name="Symbol zastępczy stopki 3">
            <a:extLst>
              <a:ext uri="{FF2B5EF4-FFF2-40B4-BE49-F238E27FC236}">
                <a16:creationId xmlns:a16="http://schemas.microsoft.com/office/drawing/2014/main" id="{A6679B2C-0977-4158-95D4-EB9304656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79030"/>
            <a:ext cx="8389937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30C32EDB-5626-4613-BF43-A603C23EC9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6251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60494C-518A-4FAC-BABD-F6640AAB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989" y="75141"/>
            <a:ext cx="8534400" cy="1507067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SALA MULTIMEDIALNA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77B677-F179-41D4-9B97-A6B640FCF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057400"/>
            <a:ext cx="8534400" cy="2743200"/>
          </a:xfrm>
        </p:spPr>
        <p:txBody>
          <a:bodyPr/>
          <a:lstStyle/>
          <a:p>
            <a:r>
              <a:rPr lang="pl-PL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Modernizacja i adaptacja pomieszczenia</a:t>
            </a:r>
          </a:p>
          <a:p>
            <a:r>
              <a:rPr lang="pl-PL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Zakup i montaż wyposażenia multimedialnego</a:t>
            </a:r>
          </a:p>
          <a:p>
            <a:r>
              <a:rPr lang="pl-PL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Zabudowa meblowa i siedziska</a:t>
            </a:r>
          </a:p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6F0BEE-E545-43E0-89B8-D51BA4DC2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90" y="5824361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6B9081BF-ABDE-438F-AC97-6BE50A486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47808"/>
            <a:ext cx="8421510" cy="970139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ED192BCD-4CF9-4431-B2AC-7EBC084FCD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6557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60494C-518A-4FAC-BABD-F6640AAB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989" y="75141"/>
            <a:ext cx="8534400" cy="1507067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SALA MULTIMEDIALNA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77B677-F179-41D4-9B97-A6B640FCF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057400"/>
            <a:ext cx="8534400" cy="2743200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6F0BEE-E545-43E0-89B8-D51BA4DC2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90" y="5824361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6A646E5-9F59-4792-88A8-64D92393B6FA}"/>
              </a:ext>
            </a:extLst>
          </p:cNvPr>
          <p:cNvSpPr txBox="1"/>
          <p:nvPr/>
        </p:nvSpPr>
        <p:spPr>
          <a:xfrm>
            <a:off x="2274763" y="1296584"/>
            <a:ext cx="78368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Modernizacja i adaptacja pomieszczenia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2BCA9088-E08C-42E0-8C6F-A0F5CCAF6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91" y="2437834"/>
            <a:ext cx="3698277" cy="2459355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199E858A-6C0C-4B06-B112-C4B8229A1A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5577" y="2451179"/>
            <a:ext cx="3700846" cy="2461063"/>
          </a:xfrm>
          <a:prstGeom prst="rect">
            <a:avLst/>
          </a:prstGeom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95B91468-2685-400E-894E-E5BD4303A1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969" y="2436127"/>
            <a:ext cx="3701440" cy="2461062"/>
          </a:xfrm>
          <a:prstGeom prst="rect">
            <a:avLst/>
          </a:prstGeom>
        </p:spPr>
      </p:pic>
      <p:sp>
        <p:nvSpPr>
          <p:cNvPr id="14" name="Symbol zastępczy stopki 3">
            <a:extLst>
              <a:ext uri="{FF2B5EF4-FFF2-40B4-BE49-F238E27FC236}">
                <a16:creationId xmlns:a16="http://schemas.microsoft.com/office/drawing/2014/main" id="{D06836A3-2708-4362-B4ED-12CA1F01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6989" y="5766160"/>
            <a:ext cx="8445501" cy="93554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416AB26-F4C2-467D-ABB4-0AD5AB44E8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8640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60494C-518A-4FAC-BABD-F6640AAB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989" y="75141"/>
            <a:ext cx="8534400" cy="1507067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SALA MULTIMEDIALNA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77B677-F179-41D4-9B97-A6B640FCF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057400"/>
            <a:ext cx="8534400" cy="2743200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6F0BEE-E545-43E0-89B8-D51BA4DC2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90" y="5824361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6A646E5-9F59-4792-88A8-64D92393B6FA}"/>
              </a:ext>
            </a:extLst>
          </p:cNvPr>
          <p:cNvSpPr txBox="1"/>
          <p:nvPr/>
        </p:nvSpPr>
        <p:spPr>
          <a:xfrm>
            <a:off x="2274763" y="1296584"/>
            <a:ext cx="78368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Modernizacja i adaptacja pomieszczenia</a:t>
            </a: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42EC42CD-5162-49B2-9E14-D9EE1D5A1E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542" y="2610285"/>
            <a:ext cx="3716361" cy="2470984"/>
          </a:xfrm>
          <a:prstGeom prst="rect">
            <a:avLst/>
          </a:prstGeom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3641EDB6-C1EE-440E-8CFF-EF260773E25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478" y="2610285"/>
            <a:ext cx="3698277" cy="2458960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BC66B68B-51CC-4CE9-9B3A-B92DD233D3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4690" y="2610285"/>
            <a:ext cx="3739147" cy="2458960"/>
          </a:xfrm>
          <a:prstGeom prst="rect">
            <a:avLst/>
          </a:prstGeom>
        </p:spPr>
      </p:pic>
      <p:sp>
        <p:nvSpPr>
          <p:cNvPr id="14" name="Symbol zastępczy stopki 3">
            <a:extLst>
              <a:ext uri="{FF2B5EF4-FFF2-40B4-BE49-F238E27FC236}">
                <a16:creationId xmlns:a16="http://schemas.microsoft.com/office/drawing/2014/main" id="{D06836A3-2708-4362-B4ED-12CA1F01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6989" y="5766160"/>
            <a:ext cx="8445501" cy="93554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416AB26-F4C2-467D-ABB4-0AD5AB44E8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2226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60494C-518A-4FAC-BABD-F6640AAB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989" y="75141"/>
            <a:ext cx="8534400" cy="1507067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SALA MULTIMEDIALNA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77B677-F179-41D4-9B97-A6B640FCF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057400"/>
            <a:ext cx="8534400" cy="2743200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6F0BEE-E545-43E0-89B8-D51BA4DC2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90" y="5824361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6A646E5-9F59-4792-88A8-64D92393B6FA}"/>
              </a:ext>
            </a:extLst>
          </p:cNvPr>
          <p:cNvSpPr txBox="1"/>
          <p:nvPr/>
        </p:nvSpPr>
        <p:spPr>
          <a:xfrm>
            <a:off x="1968740" y="1541768"/>
            <a:ext cx="88681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>
                <a:solidFill>
                  <a:schemeClr val="tx1"/>
                </a:solidFill>
                <a:latin typeface="Bookman Old Style" panose="02050604050505020204" pitchFamily="18" charset="0"/>
              </a:rPr>
              <a:t>Zakup i montaż wyposażenia multimedialnego</a:t>
            </a:r>
            <a:endParaRPr lang="pl-PL" sz="2800" b="1" dirty="0">
              <a:solidFill>
                <a:schemeClr val="tx1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4" name="Symbol zastępczy stopki 3">
            <a:extLst>
              <a:ext uri="{FF2B5EF4-FFF2-40B4-BE49-F238E27FC236}">
                <a16:creationId xmlns:a16="http://schemas.microsoft.com/office/drawing/2014/main" id="{D06836A3-2708-4362-B4ED-12CA1F01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6989" y="5766160"/>
            <a:ext cx="8445501" cy="93554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416AB26-F4C2-467D-ABB4-0AD5AB44E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317D34D-A64F-4033-A185-7B910648EC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837" y="2274414"/>
            <a:ext cx="3857346" cy="2893009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BEB17018-0018-4CC1-AEC9-D533EBC92E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5315" y="2274414"/>
            <a:ext cx="2169756" cy="2893008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30FCBBE9-F31F-40D3-BAAE-5993E48EF27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3370" y="2274414"/>
            <a:ext cx="2169756" cy="2893008"/>
          </a:xfrm>
          <a:prstGeom prst="rect">
            <a:avLst/>
          </a:prstGeom>
        </p:spPr>
      </p:pic>
      <p:pic>
        <p:nvPicPr>
          <p:cNvPr id="20" name="Obraz 19">
            <a:extLst>
              <a:ext uri="{FF2B5EF4-FFF2-40B4-BE49-F238E27FC236}">
                <a16:creationId xmlns:a16="http://schemas.microsoft.com/office/drawing/2014/main" id="{4962FBF8-8EE4-4D46-A5B8-AEF2CDE0BD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987" y="2274414"/>
            <a:ext cx="2169756" cy="2893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1150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60494C-518A-4FAC-BABD-F6640AAB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989" y="75141"/>
            <a:ext cx="8534400" cy="1507067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SALA MULTIMEDIALNA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77B677-F179-41D4-9B97-A6B640FCF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057400"/>
            <a:ext cx="8534400" cy="2743200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6F0BEE-E545-43E0-89B8-D51BA4DC2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90" y="5824361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6A646E5-9F59-4792-88A8-64D92393B6FA}"/>
              </a:ext>
            </a:extLst>
          </p:cNvPr>
          <p:cNvSpPr txBox="1"/>
          <p:nvPr/>
        </p:nvSpPr>
        <p:spPr>
          <a:xfrm>
            <a:off x="3372422" y="1227780"/>
            <a:ext cx="59418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Zabudowa meblowa i siedziska</a:t>
            </a:r>
          </a:p>
        </p:txBody>
      </p:sp>
      <p:sp>
        <p:nvSpPr>
          <p:cNvPr id="14" name="Symbol zastępczy stopki 3">
            <a:extLst>
              <a:ext uri="{FF2B5EF4-FFF2-40B4-BE49-F238E27FC236}">
                <a16:creationId xmlns:a16="http://schemas.microsoft.com/office/drawing/2014/main" id="{D06836A3-2708-4362-B4ED-12CA1F01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6989" y="5766160"/>
            <a:ext cx="8445501" cy="93554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416AB26-F4C2-467D-ABB4-0AD5AB44E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B34710E2-641B-4639-859E-693FFA6B95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39" y="1902310"/>
            <a:ext cx="4719956" cy="3539968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7A9C9A57-D969-4B98-9FF6-EC8E07B7AB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200" y="1927984"/>
            <a:ext cx="4719957" cy="3539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1961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560494C-518A-4FAC-BABD-F6640AAB0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5989" y="75141"/>
            <a:ext cx="8534400" cy="1507067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SALA MULTIMEDIALNA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F77B677-F179-41D4-9B97-A6B640FCF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057400"/>
            <a:ext cx="8534400" cy="2743200"/>
          </a:xfrm>
        </p:spPr>
        <p:txBody>
          <a:bodyPr/>
          <a:lstStyle/>
          <a:p>
            <a:pPr marL="0" indent="0">
              <a:buNone/>
            </a:pPr>
            <a:endParaRPr lang="pl-PL" dirty="0"/>
          </a:p>
          <a:p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A6F0BEE-E545-43E0-89B8-D51BA4DC2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90" y="5824361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D6A646E5-9F59-4792-88A8-64D92393B6FA}"/>
              </a:ext>
            </a:extLst>
          </p:cNvPr>
          <p:cNvSpPr txBox="1"/>
          <p:nvPr/>
        </p:nvSpPr>
        <p:spPr>
          <a:xfrm>
            <a:off x="3372422" y="1227780"/>
            <a:ext cx="59418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latin typeface="Bookman Old Style" panose="02050604050505020204" pitchFamily="18" charset="0"/>
              </a:rPr>
              <a:t>Zabudowa meblowa i siedziska</a:t>
            </a:r>
          </a:p>
        </p:txBody>
      </p:sp>
      <p:sp>
        <p:nvSpPr>
          <p:cNvPr id="14" name="Symbol zastępczy stopki 3">
            <a:extLst>
              <a:ext uri="{FF2B5EF4-FFF2-40B4-BE49-F238E27FC236}">
                <a16:creationId xmlns:a16="http://schemas.microsoft.com/office/drawing/2014/main" id="{D06836A3-2708-4362-B4ED-12CA1F01E0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66989" y="5766160"/>
            <a:ext cx="8445501" cy="935542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6" name="Obraz 15">
            <a:extLst>
              <a:ext uri="{FF2B5EF4-FFF2-40B4-BE49-F238E27FC236}">
                <a16:creationId xmlns:a16="http://schemas.microsoft.com/office/drawing/2014/main" id="{E416AB26-F4C2-467D-ABB4-0AD5AB44E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5191BD1B-3FBB-42DE-8CDF-2B9A95FA94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074" y="1970811"/>
            <a:ext cx="4767384" cy="3575538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11C1CBD-05C4-42CF-A79E-D5AADA5E52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9772" y="1976798"/>
            <a:ext cx="4767385" cy="357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4725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E1765A3-1386-40D3-8DBC-D09E66873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8175" y="0"/>
            <a:ext cx="8534400" cy="1507067"/>
          </a:xfrm>
        </p:spPr>
        <p:txBody>
          <a:bodyPr/>
          <a:lstStyle/>
          <a:p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Zakończenie inwestycji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1184FB-4C1C-4845-8B07-64BBD84395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2" y="2223911"/>
            <a:ext cx="8534400" cy="2077156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Nadzór ornitologiczny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Oświetlenie budynku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59EE8D95-9CE0-4079-818B-E780183986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485" y="5801783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9" name="Symbol zastępczy stopki 3">
            <a:extLst>
              <a:ext uri="{FF2B5EF4-FFF2-40B4-BE49-F238E27FC236}">
                <a16:creationId xmlns:a16="http://schemas.microsoft.com/office/drawing/2014/main" id="{E807B982-FB7E-4F24-A691-31EA882F7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70927" y="5775325"/>
            <a:ext cx="8404225" cy="828675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DF168F7D-B568-4107-8613-D499BC37E9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94705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Zakończenie inwestycji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3881460" y="1174043"/>
            <a:ext cx="41041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Oświetlenie budynku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42B9E7A7-E48D-423B-B557-5E059F37CB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4196" y="2212083"/>
            <a:ext cx="3394763" cy="2546072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12F6464-386C-4402-B876-21AE90584B8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666" y="2219677"/>
            <a:ext cx="3394764" cy="2546073"/>
          </a:xfrm>
          <a:prstGeom prst="rect">
            <a:avLst/>
          </a:prstGeom>
        </p:spPr>
      </p:pic>
      <p:pic>
        <p:nvPicPr>
          <p:cNvPr id="18" name="Obraz 17">
            <a:extLst>
              <a:ext uri="{FF2B5EF4-FFF2-40B4-BE49-F238E27FC236}">
                <a16:creationId xmlns:a16="http://schemas.microsoft.com/office/drawing/2014/main" id="{B89AE332-2DC1-4980-BAF6-F53E5B21AF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42" y="2219679"/>
            <a:ext cx="3817868" cy="2538476"/>
          </a:xfrm>
          <a:prstGeom prst="rect">
            <a:avLst/>
          </a:prstGeom>
        </p:spPr>
      </p:pic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6FB71C9A-0F90-4331-89DE-814AF399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6139" y="5756628"/>
            <a:ext cx="8495860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12B0996-D02D-487B-914D-0BE81BCE09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43918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Prace dodatkowe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3772161" y="1149081"/>
            <a:ext cx="4625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Modernizacja sali nr 1</a:t>
            </a: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6FB71C9A-0F90-4331-89DE-814AF399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6139" y="5756628"/>
            <a:ext cx="8495860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12B0996-D02D-487B-914D-0BE81BCE0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F06D2409-BDFD-471C-B9DD-E739334AD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88" y="2502075"/>
            <a:ext cx="3556442" cy="2364656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832E75C9-5F8E-4618-9391-F7D6F6CAC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0156" y="2502075"/>
            <a:ext cx="3556442" cy="2364656"/>
          </a:xfrm>
          <a:prstGeom prst="rect">
            <a:avLst/>
          </a:prstGeom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12BE3891-428E-45CB-AA1F-1B0E61DE7D3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324" y="2502075"/>
            <a:ext cx="3152875" cy="236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782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Prace dodatkowe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3772161" y="1149081"/>
            <a:ext cx="4625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Modernizacja sali nr 1</a:t>
            </a: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6FB71C9A-0F90-4331-89DE-814AF399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6139" y="5756628"/>
            <a:ext cx="8495860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12B0996-D02D-487B-914D-0BE81BCE0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08672AE-9138-4002-B819-3D9473E61C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52" y="2502075"/>
            <a:ext cx="3263576" cy="2447682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EFC45593-0D14-4CF7-B11F-B286DD6B54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0888" y="2502074"/>
            <a:ext cx="3263577" cy="2447683"/>
          </a:xfrm>
          <a:prstGeom prst="rect">
            <a:avLst/>
          </a:prstGeom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C7868489-42F1-4589-8369-39E953FF8E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2953" y="2502074"/>
            <a:ext cx="3263577" cy="2447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6572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6345" y="137583"/>
            <a:ext cx="8534400" cy="941565"/>
          </a:xfrm>
        </p:spPr>
        <p:txBody>
          <a:bodyPr/>
          <a:lstStyle/>
          <a:p>
            <a:pPr algn="ctr"/>
            <a:r>
              <a:rPr lang="pl-PL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Prace dodatkowe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64AA354A-3946-4375-A8D5-A9BE750E6A94}"/>
              </a:ext>
            </a:extLst>
          </p:cNvPr>
          <p:cNvSpPr txBox="1"/>
          <p:nvPr/>
        </p:nvSpPr>
        <p:spPr>
          <a:xfrm>
            <a:off x="3772161" y="1149081"/>
            <a:ext cx="46251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Modernizacja sali nr 1</a:t>
            </a:r>
            <a:endParaRPr lang="pl-PL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1" name="Symbol zastępczy stopki 3">
            <a:extLst>
              <a:ext uri="{FF2B5EF4-FFF2-40B4-BE49-F238E27FC236}">
                <a16:creationId xmlns:a16="http://schemas.microsoft.com/office/drawing/2014/main" id="{6FB71C9A-0F90-4331-89DE-814AF399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56139" y="5756628"/>
            <a:ext cx="8495860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212B0996-D02D-487B-914D-0BE81BCE09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99" y="195269"/>
            <a:ext cx="1790941" cy="119463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97516B1-573D-4DCA-A3E3-995C4D3EFE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528" y="2493220"/>
            <a:ext cx="3275382" cy="2456537"/>
          </a:xfrm>
          <a:prstGeom prst="rect">
            <a:avLst/>
          </a:prstGeom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D8898764-3DA3-4D9A-9A33-E5FCD60C40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853" y="2493219"/>
            <a:ext cx="3275383" cy="2456537"/>
          </a:xfrm>
          <a:prstGeom prst="rect">
            <a:avLst/>
          </a:prstGeom>
        </p:spPr>
      </p:pic>
      <p:pic>
        <p:nvPicPr>
          <p:cNvPr id="16" name="Obraz 15">
            <a:extLst>
              <a:ext uri="{FF2B5EF4-FFF2-40B4-BE49-F238E27FC236}">
                <a16:creationId xmlns:a16="http://schemas.microsoft.com/office/drawing/2014/main" id="{70737830-7BA4-47DA-BAE4-E40B061FB2A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7179" y="2493218"/>
            <a:ext cx="3275383" cy="2456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1649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72C61B3-3529-4DDD-BB16-208E0979B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501" y="2219678"/>
            <a:ext cx="9192831" cy="1392865"/>
          </a:xfrm>
        </p:spPr>
        <p:txBody>
          <a:bodyPr>
            <a:noAutofit/>
          </a:bodyPr>
          <a:lstStyle/>
          <a:p>
            <a:pPr algn="ctr"/>
            <a:r>
              <a:rPr lang="pl-PL" sz="6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DZIĘKUJĘ ZA UWAGĘ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9A917B-8DC7-45AD-BAEC-A2D6F9776E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7535" y="2219678"/>
            <a:ext cx="9453210" cy="3366910"/>
          </a:xfrm>
        </p:spPr>
        <p:txBody>
          <a:bodyPr>
            <a:normAutofit/>
          </a:bodyPr>
          <a:lstStyle/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endParaRPr lang="pl-PL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BF5A513-8244-45F4-8E3C-0DBA381E3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999" y="5756628"/>
            <a:ext cx="1354667" cy="817034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738262B-D89E-4790-BB52-C661ECAFB5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044" y="113782"/>
            <a:ext cx="2025767" cy="1060261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7" name="Symbol zastępczy stopki 3">
            <a:extLst>
              <a:ext uri="{FF2B5EF4-FFF2-40B4-BE49-F238E27FC236}">
                <a16:creationId xmlns:a16="http://schemas.microsoft.com/office/drawing/2014/main" id="{595DC883-2236-459D-8E88-D6FAE4C4A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85334" y="5756628"/>
            <a:ext cx="8368860" cy="941387"/>
          </a:xfrm>
        </p:spPr>
        <p:txBody>
          <a:bodyPr/>
          <a:lstStyle/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Zadanie „Modernizacja i przebudowa budynku oraz doposażenie Gminnego Ośrodka Kultury w Prostkach” dofinansowano ze środków Ministra Kultury </a:t>
            </a:r>
          </a:p>
          <a:p>
            <a:pPr algn="ctr"/>
            <a:r>
              <a:rPr lang="pl-PL" sz="1600" b="1" i="1" dirty="0">
                <a:solidFill>
                  <a:schemeClr val="tx1"/>
                </a:solidFill>
                <a:latin typeface="Bookman Old Style" panose="02050604050505020204" pitchFamily="18" charset="0"/>
              </a:rPr>
              <a:t>i Dziedzictwa Narodowego z Funduszu Promocji Kultury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75040699"/>
      </p:ext>
    </p:extLst>
  </p:cSld>
  <p:clrMapOvr>
    <a:masterClrMapping/>
  </p:clrMapOvr>
</p:sld>
</file>

<file path=ppt/theme/theme1.xml><?xml version="1.0" encoding="utf-8"?>
<a:theme xmlns:a="http://schemas.openxmlformats.org/drawingml/2006/main" name="Wycinek">
  <a:themeElements>
    <a:clrScheme name="Wycinek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Wycinek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ycinek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912</TotalTime>
  <Words>1382</Words>
  <Application>Microsoft Office PowerPoint</Application>
  <PresentationFormat>Panoramiczny</PresentationFormat>
  <Paragraphs>182</Paragraphs>
  <Slides>39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39</vt:i4>
      </vt:variant>
    </vt:vector>
  </HeadingPairs>
  <TitlesOfParts>
    <vt:vector size="45" baseType="lpstr">
      <vt:lpstr>Bookman Old Style</vt:lpstr>
      <vt:lpstr>Calibri</vt:lpstr>
      <vt:lpstr>Century Gothic</vt:lpstr>
      <vt:lpstr>Wingdings</vt:lpstr>
      <vt:lpstr>Wingdings 3</vt:lpstr>
      <vt:lpstr>Wycinek</vt:lpstr>
      <vt:lpstr>Modernizacja i przebudowa Budynku oraz doposażenie Gminnego Ośrodka Kultury w Prostkach </vt:lpstr>
      <vt:lpstr>WEJŚCIE DO BUDYNKU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ELEWACJA I PLAC WOKÓŁ BUDYNKU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WNĘTRZE BUDYNKU</vt:lpstr>
      <vt:lpstr>WNĘTRZE BUDYNKU</vt:lpstr>
      <vt:lpstr>WNĘTRZE BUDYNKU</vt:lpstr>
      <vt:lpstr>WNĘTRZE BUDYNKU</vt:lpstr>
      <vt:lpstr>WNĘTRZE BUDYNKU</vt:lpstr>
      <vt:lpstr>WNĘTRZE BUDYNKU</vt:lpstr>
      <vt:lpstr>WNĘTRZE BUDYNKU</vt:lpstr>
      <vt:lpstr>WNĘTRZE BUDYNKU</vt:lpstr>
      <vt:lpstr>WNĘTRZE BUDYNKU</vt:lpstr>
      <vt:lpstr>SALA MULTIMEDIALNA</vt:lpstr>
      <vt:lpstr>SALA MULTIMEDIALNA</vt:lpstr>
      <vt:lpstr>SALA MULTIMEDIALNA</vt:lpstr>
      <vt:lpstr>SALA MULTIMEDIALNA</vt:lpstr>
      <vt:lpstr>SALA MULTIMEDIALNA</vt:lpstr>
      <vt:lpstr>SALA MULTIMEDIALNA</vt:lpstr>
      <vt:lpstr>Zakończenie inwestycji</vt:lpstr>
      <vt:lpstr>Zakończenie inwestycji</vt:lpstr>
      <vt:lpstr>Prace dodatkowe</vt:lpstr>
      <vt:lpstr>Prace dodatkowe</vt:lpstr>
      <vt:lpstr>Prace dodatkowe</vt:lpstr>
      <vt:lpstr>DZIĘKUJĘ ZA UWAGĘ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ZAKOŃCZENIE  INWESTYCJI</dc:title>
  <dc:creator>sklep</dc:creator>
  <cp:lastModifiedBy>User</cp:lastModifiedBy>
  <cp:revision>71</cp:revision>
  <dcterms:created xsi:type="dcterms:W3CDTF">2020-11-23T15:56:22Z</dcterms:created>
  <dcterms:modified xsi:type="dcterms:W3CDTF">2020-12-10T11:00:44Z</dcterms:modified>
</cp:coreProperties>
</file>